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63" r:id="rId2"/>
    <p:sldId id="256" r:id="rId3"/>
    <p:sldId id="268" r:id="rId4"/>
    <p:sldId id="272" r:id="rId5"/>
    <p:sldId id="327" r:id="rId6"/>
    <p:sldId id="328" r:id="rId7"/>
    <p:sldId id="329" r:id="rId8"/>
    <p:sldId id="313" r:id="rId9"/>
    <p:sldId id="316" r:id="rId10"/>
    <p:sldId id="321" r:id="rId11"/>
    <p:sldId id="317" r:id="rId12"/>
    <p:sldId id="281" r:id="rId13"/>
    <p:sldId id="322" r:id="rId14"/>
    <p:sldId id="323" r:id="rId15"/>
    <p:sldId id="324" r:id="rId16"/>
    <p:sldId id="325" r:id="rId17"/>
    <p:sldId id="326" r:id="rId18"/>
    <p:sldId id="306" r:id="rId19"/>
    <p:sldId id="305" r:id="rId2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6" autoAdjust="0"/>
    <p:restoredTop sz="94660"/>
  </p:normalViewPr>
  <p:slideViewPr>
    <p:cSldViewPr snapToGrid="0">
      <p:cViewPr>
        <p:scale>
          <a:sx n="100" d="100"/>
          <a:sy n="100" d="100"/>
        </p:scale>
        <p:origin x="-714" y="37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="" xmlns:a16="http://schemas.microsoft.com/office/drawing/2014/main" id="{FCEB1B45-435D-4730-96BD-181FCD417B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D674572-AD09-4FEB-AE3A-C9A6ECB5D4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704E6-7CFF-4A9A-B2E8-4086DF0D6B28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7A9A26A-7F46-4DD1-B0BD-43CAA36823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037FCE3-49BD-488D-84EF-E9E3F22392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74599-A029-4604-8315-4374C7BEA4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916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6FEFC-DE7D-4DB3-B7F8-55CCBA86FCB9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A05E0-491E-4ED3-BE12-F747D35FC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5486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A05E0-491E-4ED3-BE12-F747D35FCA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4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E00-D51C-48B2-B24D-A663C4C468F0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7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AAF0-8475-42F2-8DE4-49C82BF718F9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92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670A-F57C-4A7B-9576-F6141E9E89AD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4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41ED-7329-4CA4-9503-72F058D31FC0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391FD-98FB-40DF-B400-5C75B807A472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7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F122-21C4-46D6-A58B-D605BB25A35C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5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B76F-02E2-483E-945E-CF19053A3197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73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E5AF-B560-41DB-BEAE-DAEEF35F00C5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63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1401-5133-4DBA-ACBF-B78A007E0F7C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92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1FBF-66EF-4D8F-9AAE-ADB229B30F08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26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4022-3A3D-4037-A37E-1E21E654367E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90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8000" r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1B977-54F3-43FD-8B1A-B62E33A26331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- &amp;p -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2D705-8007-4B34-806F-4BEBBEFD2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7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="" xmlns:a16="http://schemas.microsoft.com/office/drawing/2014/main" id="{19425F1C-EF32-496C-AA09-AF74DC4337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zh-CN" sz="4400">
                <a:latin typeface="华文仿宋" panose="02010600040101010101" pitchFamily="2" charset="-122"/>
                <a:ea typeface="华文仿宋" panose="02010600040101010101" pitchFamily="2" charset="-122"/>
              </a:rPr>
              <a:t>喃语基础语法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="" xmlns:a16="http://schemas.microsoft.com/office/drawing/2014/main" id="{6A56CA5B-3A50-451F-80C2-ABC83E7AF3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sz="2800">
                <a:latin typeface="nanmun" pitchFamily="2" charset="0"/>
              </a:rPr>
              <a:t>nanmun </a:t>
            </a:r>
            <a:r>
              <a:rPr lang="en-US" altLang="zh-CN" sz="2800" smtClean="0">
                <a:latin typeface="nanmun" pitchFamily="2" charset="0"/>
              </a:rPr>
              <a:t>uekueli bass</a:t>
            </a:r>
            <a:endParaRPr lang="zh-CN" altLang="en-US" sz="2800">
              <a:latin typeface="nanmun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DDEAE02-8383-46A1-BFA3-7A64DB9358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804"/>
            <a:ext cx="6858000" cy="38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词法</a:t>
            </a:r>
            <a:endParaRPr lang="zh-CN" altLang="en-US" sz="32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数词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数词的使用，一定要在数词前面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+Nu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Nu+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数词组成的短语充当形容词，后置形容于想表达数词的中心语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基数词用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Nu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，序数词用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W</a:t>
            </a: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数词可以缩写，缩写可以拼在一起连写，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Nu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短语在缩写的情况下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Nu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也可以缩写为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</a:p>
          <a:p>
            <a:pPr marL="342900" lvl="1" indent="0">
              <a:buNone/>
            </a:pPr>
            <a:endParaRPr lang="zh-CN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量化词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全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</a:rPr>
              <a:t>量</a:t>
            </a:r>
            <a:endParaRPr lang="en-US" altLang="zh-CN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（集体性）所有        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tin</a:t>
            </a:r>
          </a:p>
          <a:p>
            <a:pPr marL="685800" lvl="2" indent="0"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（逐指性）每个        </a:t>
            </a:r>
            <a:r>
              <a:rPr lang="en-US" altLang="zh-CN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tasali</a:t>
            </a:r>
            <a:endParaRPr lang="en-US" altLang="zh-CN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（“都”）一切        </a:t>
            </a:r>
            <a:r>
              <a:rPr lang="en-US" altLang="zh-CN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tasalia</a:t>
            </a:r>
            <a:endParaRPr lang="en-US" altLang="zh-CN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部分量</a:t>
            </a:r>
            <a:endParaRPr lang="en-US" altLang="zh-CN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至少        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mii</a:t>
            </a:r>
          </a:p>
          <a:p>
            <a:pPr marL="685800" lvl="2" indent="0"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有些        </a:t>
            </a:r>
            <a:r>
              <a:rPr lang="en-US" altLang="zh-CN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mia</a:t>
            </a:r>
            <a:endParaRPr lang="en-US" altLang="zh-CN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某些        </a:t>
            </a:r>
            <a:r>
              <a:rPr lang="en-US" altLang="zh-CN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milia</a:t>
            </a:r>
            <a:endParaRPr lang="en-US" altLang="zh-CN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10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F5152589-D3FA-4F85-99CD-C362A12AC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213565"/>
              </p:ext>
            </p:extLst>
          </p:nvPr>
        </p:nvGraphicFramePr>
        <p:xfrm>
          <a:off x="1226820" y="3031012"/>
          <a:ext cx="4770118" cy="1463579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502920">
                  <a:extLst>
                    <a:ext uri="{9D8B030D-6E8A-4147-A177-3AD203B41FA5}">
                      <a16:colId xmlns="" xmlns:a16="http://schemas.microsoft.com/office/drawing/2014/main" val="1708202851"/>
                    </a:ext>
                  </a:extLst>
                </a:gridCol>
                <a:gridCol w="364375">
                  <a:extLst>
                    <a:ext uri="{9D8B030D-6E8A-4147-A177-3AD203B41FA5}">
                      <a16:colId xmlns="" xmlns:a16="http://schemas.microsoft.com/office/drawing/2014/main" val="3616149360"/>
                    </a:ext>
                  </a:extLst>
                </a:gridCol>
                <a:gridCol w="433647">
                  <a:extLst>
                    <a:ext uri="{9D8B030D-6E8A-4147-A177-3AD203B41FA5}">
                      <a16:colId xmlns="" xmlns:a16="http://schemas.microsoft.com/office/drawing/2014/main" val="3618407050"/>
                    </a:ext>
                  </a:extLst>
                </a:gridCol>
                <a:gridCol w="433647">
                  <a:extLst>
                    <a:ext uri="{9D8B030D-6E8A-4147-A177-3AD203B41FA5}">
                      <a16:colId xmlns="" xmlns:a16="http://schemas.microsoft.com/office/drawing/2014/main" val="3518592900"/>
                    </a:ext>
                  </a:extLst>
                </a:gridCol>
                <a:gridCol w="433647">
                  <a:extLst>
                    <a:ext uri="{9D8B030D-6E8A-4147-A177-3AD203B41FA5}">
                      <a16:colId xmlns="" xmlns:a16="http://schemas.microsoft.com/office/drawing/2014/main" val="1821820171"/>
                    </a:ext>
                  </a:extLst>
                </a:gridCol>
                <a:gridCol w="433647"/>
                <a:gridCol w="433647">
                  <a:extLst>
                    <a:ext uri="{9D8B030D-6E8A-4147-A177-3AD203B41FA5}">
                      <a16:colId xmlns="" xmlns:a16="http://schemas.microsoft.com/office/drawing/2014/main" val="415776575"/>
                    </a:ext>
                  </a:extLst>
                </a:gridCol>
                <a:gridCol w="433647">
                  <a:extLst>
                    <a:ext uri="{9D8B030D-6E8A-4147-A177-3AD203B41FA5}">
                      <a16:colId xmlns="" xmlns:a16="http://schemas.microsoft.com/office/drawing/2014/main" val="3885201170"/>
                    </a:ext>
                  </a:extLst>
                </a:gridCol>
                <a:gridCol w="433647">
                  <a:extLst>
                    <a:ext uri="{9D8B030D-6E8A-4147-A177-3AD203B41FA5}">
                      <a16:colId xmlns="" xmlns:a16="http://schemas.microsoft.com/office/drawing/2014/main" val="2017382108"/>
                    </a:ext>
                  </a:extLst>
                </a:gridCol>
                <a:gridCol w="433647">
                  <a:extLst>
                    <a:ext uri="{9D8B030D-6E8A-4147-A177-3AD203B41FA5}">
                      <a16:colId xmlns="" xmlns:a16="http://schemas.microsoft.com/office/drawing/2014/main" val="3290508625"/>
                    </a:ext>
                  </a:extLst>
                </a:gridCol>
                <a:gridCol w="433647">
                  <a:extLst>
                    <a:ext uri="{9D8B030D-6E8A-4147-A177-3AD203B41FA5}">
                      <a16:colId xmlns="" xmlns:a16="http://schemas.microsoft.com/office/drawing/2014/main" val="1163207853"/>
                    </a:ext>
                  </a:extLst>
                </a:gridCol>
              </a:tblGrid>
              <a:tr h="54203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中文</a:t>
                      </a:r>
                      <a:endParaRPr lang="zh-CN" alt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一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二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三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四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五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六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七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八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九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十</a:t>
                      </a:r>
                      <a:endParaRPr 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01307498"/>
                  </a:ext>
                </a:extLst>
              </a:tr>
              <a:tr h="460771"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喃语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aoi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nie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sao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isia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glok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lisli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haie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bee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neo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zio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53731452"/>
                  </a:ext>
                </a:extLst>
              </a:tr>
              <a:tr h="46077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缩写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i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N/e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87605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99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词法</a:t>
            </a:r>
            <a:endParaRPr lang="zh-CN" altLang="en-US" sz="32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rmAutofit/>
          </a:bodyPr>
          <a:lstStyle/>
          <a:p>
            <a:pPr lvl="0"/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代词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人称代词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人称代词分具有代表性、强调归属两类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具有代表性是指，在人称与话题中，强调突出单个人称，比如：我是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abelia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ha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ni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abelia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，这里的第一人称作为主语用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ha</a:t>
            </a:r>
          </a:p>
          <a:p>
            <a:pPr marL="342900" lvl="1" indent="0">
              <a:buNone/>
            </a:pP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强调归属是指，类似于领属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格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人称代词，强调领属的一类代词，比如：我的书：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hc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aia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，这里的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hc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包含了“我的”的词义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第一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人称：</a:t>
            </a:r>
          </a:p>
          <a:p>
            <a:pPr marL="0" lvl="2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ha</a:t>
            </a:r>
            <a:r>
              <a:rPr lang="zh-CN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：具有代表性的我</a:t>
            </a:r>
            <a:endParaRPr lang="en-US" altLang="zh-CN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lvl="2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hc</a:t>
            </a:r>
            <a:r>
              <a:rPr lang="zh-CN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：强调归属的我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不包括聆听者的我们</a:t>
            </a:r>
            <a:endParaRPr lang="en-US" altLang="zh-CN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lvl="2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ho</a:t>
            </a:r>
            <a:r>
              <a:rPr lang="zh-CN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：包括聆听者的我们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第二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人称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hn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：具有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代表性的你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以聆听者为代表的你们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hu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：强调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归属的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你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hv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：聆听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者所属的你们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第三人称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（不分性别）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zh-CN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hi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：具有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代表性的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她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所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属于事件的她们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he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：具有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代表性的她们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hr</a:t>
            </a:r>
            <a:r>
              <a:rPr lang="zh-CN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：强调</a:t>
            </a:r>
            <a:r>
              <a:rPr lang="zh-CN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归属于一方的她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11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A226DE6B-26BB-44EC-8D39-403F7EB6B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85276"/>
              </p:ext>
            </p:extLst>
          </p:nvPr>
        </p:nvGraphicFramePr>
        <p:xfrm>
          <a:off x="1226819" y="7422970"/>
          <a:ext cx="4572000" cy="1836422"/>
        </p:xfrm>
        <a:graphic>
          <a:graphicData uri="http://schemas.openxmlformats.org/drawingml/2006/table">
            <a:tbl>
              <a:tblPr bandRow="1">
                <a:tableStyleId>{D27102A9-8310-4765-A935-A1911B00CA55}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466965279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1533047423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4090381031"/>
                    </a:ext>
                  </a:extLst>
                </a:gridCol>
              </a:tblGrid>
              <a:tr h="262346">
                <a:tc>
                  <a:txBody>
                    <a:bodyPr/>
                    <a:lstStyle/>
                    <a:p>
                      <a:pPr algn="ctr" fontAlgn="b"/>
                      <a:endParaRPr lang="zh-CN" alt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 dirty="0" smtClean="0"/>
                        <a:t>强调单一人称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 dirty="0" smtClean="0"/>
                        <a:t>强调人称领属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561121841"/>
                  </a:ext>
                </a:extLst>
              </a:tr>
              <a:tr h="26234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/>
                        <a:t>我</a:t>
                      </a:r>
                      <a:endParaRPr lang="zh-CN" alt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smtClean="0"/>
                        <a:t>ha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/>
                        <a:t>hc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6234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/>
                        <a:t>我们</a:t>
                      </a:r>
                      <a:endParaRPr lang="zh-CN" alt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smtClean="0"/>
                        <a:t>hc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/>
                        <a:t>ho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6234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 dirty="0" smtClean="0"/>
                        <a:t>你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smtClean="0"/>
                        <a:t>hn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/>
                        <a:t>hu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872830019"/>
                  </a:ext>
                </a:extLst>
              </a:tr>
              <a:tr h="26234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 dirty="0" smtClean="0"/>
                        <a:t>你们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/>
                        <a:t>hn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/>
                        <a:t>hv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337466260"/>
                  </a:ext>
                </a:extLst>
              </a:tr>
              <a:tr h="26234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 dirty="0"/>
                        <a:t>她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/>
                        <a:t>hi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 err="1"/>
                        <a:t>hr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699320208"/>
                  </a:ext>
                </a:extLst>
              </a:tr>
              <a:tr h="26234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kern="1200" dirty="0"/>
                        <a:t>她们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/>
                        <a:t>he</a:t>
                      </a:r>
                      <a:endParaRPr lang="en-US" sz="1200" kern="120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/>
                        <a:t>hi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4120304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21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词法</a:t>
            </a:r>
            <a:endParaRPr lang="zh-CN" altLang="en-US" sz="32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rmAutofit/>
          </a:bodyPr>
          <a:lstStyle/>
          <a:p>
            <a:pPr lvl="0"/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代词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指示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代词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特指事物，这、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那：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</a:t>
            </a: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类指事物，这些、那些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dea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此处：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sue</a:t>
            </a: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此时：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sua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代词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疑问代词</a:t>
            </a:r>
            <a:endParaRPr lang="zh-CN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是非问句：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Nai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Nei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，是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吗？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特指问句：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Nae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是什么（问宾语）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……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Naei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，问谓语状态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……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Naes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，问非宾语的其他成分代词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选择问句：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Nea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还是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？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回声问：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esi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Nai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Nei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esi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（上一句）是这样吗？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引语：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Nai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(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ho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)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hoe 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是谁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(ho)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说的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代词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相互代词</a:t>
            </a:r>
            <a:endParaRPr lang="zh-CN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dis        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相互、互相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相互代词和相互成员构成相互短语来使用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相互成员可以是并列短语、复数代指词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dis ha he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ijr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，我和她互相拥抱，这里的“我和她”就是并列短语的相互成员，与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dis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构成短语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如果要表达领属性的相互关系，则用到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esi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相互短语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谓语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esi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被领属语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dis ho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mie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esi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sus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，我们互相看着相互的脸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endParaRPr lang="en-US" altLang="zh-CN" sz="1400" dirty="0">
              <a:solidFill>
                <a:srgbClr val="7030A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89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词法</a:t>
            </a:r>
            <a:endParaRPr lang="zh-CN" altLang="en-US" sz="32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代词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反身代词：</a:t>
            </a:r>
            <a:endParaRPr lang="zh-CN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反身代词：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①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做主语时，代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指“我自己”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 lanja saia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，我飞向天空</a:t>
            </a:r>
            <a:endParaRPr lang="en-US" altLang="zh-CN" sz="1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②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做宾语时代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指“她自己”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dia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，遇见她</a:t>
            </a:r>
            <a:endParaRPr lang="en-US" altLang="zh-CN" sz="14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③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做动词第三格时，根据句意代指“我”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或“她”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3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lanja saia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，我飞向天空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飞向天空的她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4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 dia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，我遇见她</a:t>
            </a:r>
            <a:endParaRPr lang="en-US" altLang="zh-CN" sz="14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④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wa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：专属指代我自己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回指词：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⑤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当主语：指代上一主语，上句空主语时，指代不同句子其他成分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的“我”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5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liko lanja saia Na i ali wis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liko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飞向天空，接着她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唱歌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6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lanja saia Na i dia liko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，飞向天空的我遇见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liko</a:t>
            </a:r>
            <a:endParaRPr lang="en-US" altLang="zh-CN" sz="14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⑥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当宾语：指代上一宾语，上句空宾语时，指代不同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句子其他成分的“她”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7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liko lanja saia Na dia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liko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飞向天空，接着看着天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空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8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lanja i Na dia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，飞向她和遇见她（同一个她）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9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lanja saia Na dia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，飞向天空和遇见她（她不是天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空）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10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 lanja Na dia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，我在飞，我遇见了她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⑦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当第三格：指代不同于句子其他指代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的“她”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11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lanja saia i Na dia 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，飞向天空的她遇见了她（两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个不同的她）</a:t>
            </a:r>
            <a:endParaRPr lang="en-US" altLang="zh-CN" sz="14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/>
            </a:r>
            <a:b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</a:br>
            <a:endParaRPr lang="zh-CN" altLang="en-US" sz="1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540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句法</a:t>
            </a:r>
            <a:endParaRPr lang="zh-CN" altLang="en-US" sz="32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lvl="0"/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从句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喃语句子的基本语序是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SVO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，句子的划分，一般以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开头的词汇划分为前面的主句和后面的从句</a:t>
            </a:r>
            <a:endParaRPr lang="zh-CN" altLang="zh-CN" sz="14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 </a:t>
            </a:r>
          </a:p>
          <a:p>
            <a:pPr marL="342900" lvl="1" indent="0">
              <a:buNone/>
            </a:pPr>
            <a:r>
              <a:rPr lang="zh-CN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一</a:t>
            </a:r>
            <a:r>
              <a:rPr lang="zh-CN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补足语从句（单一主语）：</a:t>
            </a:r>
            <a:r>
              <a:rPr lang="en-US" altLang="zh-CN" sz="1200" smtClean="0">
                <a:latin typeface="FLOWERS" panose="03000509000000000000" pitchFamily="65" charset="-128"/>
                <a:ea typeface="FLOWERS" panose="03000509000000000000" pitchFamily="65" charset="-128"/>
              </a:rPr>
              <a:t>Nai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和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Nei</a:t>
            </a:r>
            <a:endParaRPr lang="zh-CN" altLang="zh-CN" sz="1200">
              <a:latin typeface="FLOWERS" panose="03000509000000000000" pitchFamily="65" charset="-128"/>
              <a:ea typeface="FLOWERS" panose="03000509000000000000" pitchFamily="65" charset="-128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        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是补足宾语，或者补足宾语的定语，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Nei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是补足主语，或补足谓语的状语</a:t>
            </a:r>
            <a:endParaRPr lang="en-US" altLang="zh-CN" sz="1400">
              <a:solidFill>
                <a:srgbClr val="7030A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endParaRPr lang="en-US" altLang="zh-CN" sz="1000">
              <a:solidFill>
                <a:srgbClr val="7030A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主语从句：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谓宾结构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</a:t>
            </a:r>
            <a:r>
              <a:rPr lang="en-US" altLang="zh-CN" sz="1050" smtClean="0">
                <a:latin typeface="FLOWERS" panose="03000509000000000000" pitchFamily="65" charset="-128"/>
                <a:ea typeface="FLOWERS" panose="03000509000000000000" pitchFamily="65" charset="-128"/>
              </a:rPr>
              <a:t>Nai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endParaRPr lang="en-US" altLang="zh-CN" sz="12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宾语从句：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主谓结构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</a:t>
            </a:r>
            <a:r>
              <a:rPr lang="en-US" altLang="zh-CN" sz="1050">
                <a:latin typeface="FLOWERS" panose="03000509000000000000" pitchFamily="65" charset="-128"/>
                <a:ea typeface="FLOWERS" panose="03000509000000000000" pitchFamily="65" charset="-128"/>
              </a:rPr>
              <a:t>Nei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endParaRPr lang="en-US" altLang="zh-CN" sz="12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二、修饰语从句（多主语）</a:t>
            </a:r>
            <a:endParaRPr lang="en-US" altLang="zh-CN" sz="1200">
              <a:latin typeface="FLOWERS" panose="03000509000000000000" pitchFamily="65" charset="-128"/>
              <a:ea typeface="FLOWERS" panose="03000509000000000000" pitchFamily="65" charset="-128"/>
            </a:endParaRPr>
          </a:p>
          <a:p>
            <a:pPr marL="685800" lvl="2" indent="0">
              <a:buNone/>
            </a:pP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        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表语从句用到系词，状语从句用到关联词、定语从句用到关系词，系词和关系词都是以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开头的喃语单词</a:t>
            </a:r>
            <a:endParaRPr lang="en-US" altLang="zh-CN" sz="1400">
              <a:solidFill>
                <a:srgbClr val="7030A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endParaRPr lang="en-US" altLang="zh-CN" sz="1400">
              <a:solidFill>
                <a:srgbClr val="7030A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表语从句：主句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系词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从句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系词：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ni  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是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 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   no 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不是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            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nis 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属于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 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   nos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不属于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    nia 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成为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    noa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不是成为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    nie 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变成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    noe     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不是变成</a:t>
            </a:r>
            <a:endParaRPr lang="en-US" altLang="zh-CN" sz="12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状语从句：主句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关联词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+(Ni)+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从句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关联词：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sos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为了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le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是因为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应该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was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如果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las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结果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la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然后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定语从句：主句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关系词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从句</a:t>
            </a:r>
            <a:endParaRPr lang="en-US" altLang="zh-CN" sz="12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关系词：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nai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在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，来到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nei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对于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，来自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nas	</a:t>
            </a:r>
            <a:r>
              <a:rPr lang="zh-CN" altLang="en-US" sz="1200">
                <a:latin typeface="华文仿宋" panose="02010600040101010101" pitchFamily="2" charset="-122"/>
                <a:ea typeface="华文仿宋" panose="02010600040101010101" pitchFamily="2" charset="-122"/>
              </a:rPr>
              <a:t>有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，能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nes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用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，需要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</a:p>
          <a:p>
            <a:pPr marL="1028700" lvl="3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neu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自从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endParaRPr lang="en-US" altLang="zh-CN" sz="12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38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句法</a:t>
            </a:r>
            <a:endParaRPr lang="zh-CN" altLang="en-US" sz="32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lvl="0"/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状语的表示方式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状语一般通过副词来表示：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副词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动词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（动时量补语）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 </a:t>
            </a:r>
          </a:p>
          <a:p>
            <a:pPr marL="342900" lvl="1" indent="0">
              <a:buNone/>
            </a:pPr>
            <a:r>
              <a:rPr lang="zh-CN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一</a:t>
            </a:r>
            <a:r>
              <a:rPr lang="zh-CN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表示程度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很大：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m-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列单音节单词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+ li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很多：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q-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列单音节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单词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</a:t>
            </a:r>
            <a:endParaRPr lang="zh-CN" altLang="zh-CN" sz="1200">
              <a:latin typeface="FLOWERS" panose="03000509000000000000" pitchFamily="65" charset="-128"/>
              <a:ea typeface="FLOWERS" panose="03000509000000000000" pitchFamily="65" charset="-128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二、动结式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一定要、请去做：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kueli ……</a:t>
            </a: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三、动趋式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来做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nai li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关系词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li</a:t>
            </a: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四、可能式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可以去做：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nas li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关系词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li</a:t>
            </a:r>
          </a:p>
          <a:p>
            <a:pPr marL="342900" lvl="1" indent="0">
              <a:buNone/>
            </a:pP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五、介词短语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于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n. v.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n. saina li v.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把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n. v.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n. saine li v.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在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n. v.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：方位词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+li v.</a:t>
            </a:r>
          </a:p>
          <a:p>
            <a:pPr marL="342900" lvl="1" indent="0">
              <a:buNone/>
            </a:pP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六、动量、时量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v.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三次：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v. Wa sao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（序数词）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v.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三个月：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v. Nu sao lni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（基数词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时间）</a:t>
            </a:r>
            <a:endParaRPr lang="en-US" altLang="zh-CN" sz="1200">
              <a:latin typeface="FLOWERS" panose="03000509000000000000" pitchFamily="65" charset="-128"/>
              <a:ea typeface="FLOWERS" panose="03000509000000000000" pitchFamily="65" charset="-128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3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句法</a:t>
            </a:r>
            <a:endParaRPr lang="zh-CN" altLang="en-US" sz="32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lvl="0"/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副词短语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怎样  在  某地方  做什么事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sue  +  …… li  +  v.</a:t>
            </a:r>
          </a:p>
          <a:p>
            <a:pPr lvl="0"/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 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间宾短语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及己：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 el +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间宾（被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送）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离己：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 al +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间宾（把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给）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/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 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二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元形容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对  客体 而言  ，  主体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主体 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es 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客体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/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 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重叠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形容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  lia ……  lia  + n.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……  li  ……  li  + v.</a:t>
            </a:r>
          </a:p>
          <a:p>
            <a:pPr marL="342900" lvl="1" indent="0">
              <a:buNone/>
            </a:pP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非常的： 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tide li  tide li</a:t>
            </a:r>
            <a:endParaRPr lang="en-US" altLang="zh-CN" sz="12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一直地：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tint li  tint li</a:t>
            </a:r>
          </a:p>
          <a:p>
            <a:pPr marL="685800" lvl="2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就这样地：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sdea li sdea li</a:t>
            </a:r>
          </a:p>
          <a:p>
            <a:pPr marL="685800" lvl="2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经常地：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tiat li tiat li</a:t>
            </a:r>
          </a:p>
          <a:p>
            <a:pPr marL="685800" lvl="2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确实地：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bea li bea li</a:t>
            </a:r>
          </a:p>
          <a:p>
            <a:pPr marL="685800" lvl="2" indent="0">
              <a:buNone/>
            </a:pPr>
            <a:endParaRPr lang="en-US" altLang="zh-CN" sz="12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/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 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三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元动词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施事 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 v.  + 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旁格 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 (l)  + 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受事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施事 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 wis  + 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受事 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关系词 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+ 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旁格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wa ji aia l he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，我给书给她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r>
              <a:rPr lang="en-US" altLang="zh-CN" sz="12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例句：</a:t>
            </a:r>
            <a:r>
              <a:rPr lang="en-US" altLang="zh-CN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wa wis he nes wuba</a:t>
            </a:r>
            <a:r>
              <a:rPr lang="zh-CN" altLang="en-US" sz="1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，我用大号表演给她</a:t>
            </a: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685800" lvl="2" indent="0">
              <a:buNone/>
            </a:pP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/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 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强调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（作为关联词）仅仅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li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（作为副词）仅仅地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liali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（作为形容词）仅有一个的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li Ni</a:t>
            </a:r>
          </a:p>
          <a:p>
            <a:pPr marL="342900" lvl="1" indent="0">
              <a:buNone/>
            </a:pPr>
            <a:endParaRPr lang="en-US" altLang="zh-CN" sz="12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24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句法</a:t>
            </a:r>
            <a:endParaRPr lang="zh-CN" altLang="en-US" sz="32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lvl="0"/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并列结构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怎样  在  某地方  做什么事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sue  +  …… li  +  v.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05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4D85228-E712-42FC-B71D-930DACF41DD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947" r="1756"/>
          <a:stretch/>
        </p:blipFill>
        <p:spPr>
          <a:xfrm>
            <a:off x="1" y="0"/>
            <a:ext cx="6858000" cy="991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82C5A-416B-4A14-8CE1-3F05A150D6D1}"/>
              </a:ext>
            </a:extLst>
          </p:cNvPr>
          <p:cNvSpPr txBox="1"/>
          <p:nvPr/>
        </p:nvSpPr>
        <p:spPr>
          <a:xfrm>
            <a:off x="570685" y="7562850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  <a:latin typeface="nanmun v3.0" panose="02000000000000000000" pitchFamily="2" charset="0"/>
              </a:rPr>
              <a:t>sa hase nai nanmun tindalia Na lin alia wis</a:t>
            </a:r>
            <a:endParaRPr lang="zh-CN" altLang="en-US" sz="4000">
              <a:solidFill>
                <a:schemeClr val="bg1"/>
              </a:solidFill>
              <a:latin typeface="nanmun v3.0" panose="02000000000000000000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9289F1EA-53CC-415B-B83E-4604FC1B31CE}"/>
              </a:ext>
            </a:extLst>
          </p:cNvPr>
          <p:cNvSpPr txBox="1"/>
          <p:nvPr/>
        </p:nvSpPr>
        <p:spPr>
          <a:xfrm>
            <a:off x="2618521" y="843261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bg1">
                    <a:lumMod val="85000"/>
                  </a:schemeClr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感谢阅读</a:t>
            </a:r>
          </a:p>
        </p:txBody>
      </p:sp>
    </p:spTree>
    <p:extLst>
      <p:ext uri="{BB962C8B-B14F-4D97-AF65-F5344CB8AC3E}">
        <p14:creationId xmlns:p14="http://schemas.microsoft.com/office/powerpoint/2010/main" val="786194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19CDBD5-A7F7-439E-A008-E365E36236E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6277" b="16007"/>
          <a:stretch/>
        </p:blipFill>
        <p:spPr>
          <a:xfrm>
            <a:off x="0" y="0"/>
            <a:ext cx="6858000" cy="990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标题 1">
            <a:extLst>
              <a:ext uri="{FF2B5EF4-FFF2-40B4-BE49-F238E27FC236}">
                <a16:creationId xmlns="" xmlns:a16="http://schemas.microsoft.com/office/drawing/2014/main" id="{AA6E09E4-240E-4954-9F40-A804D0356DB7}"/>
              </a:ext>
            </a:extLst>
          </p:cNvPr>
          <p:cNvSpPr txBox="1">
            <a:spLocks/>
          </p:cNvSpPr>
          <p:nvPr/>
        </p:nvSpPr>
        <p:spPr>
          <a:xfrm>
            <a:off x="514350" y="1621191"/>
            <a:ext cx="5829300" cy="34487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厄尔科斯的喃语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BEA6CDB7-0A6B-49CF-81CD-2AC402904568}"/>
              </a:ext>
            </a:extLst>
          </p:cNvPr>
          <p:cNvSpPr txBox="1">
            <a:spLocks/>
          </p:cNvSpPr>
          <p:nvPr/>
        </p:nvSpPr>
        <p:spPr>
          <a:xfrm>
            <a:off x="857250" y="5202944"/>
            <a:ext cx="5143500" cy="2391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>
                <a:solidFill>
                  <a:schemeClr val="bg1"/>
                </a:solidFill>
                <a:latin typeface="nanmun v3.0" panose="02000000000000000000" pitchFamily="2" charset="0"/>
              </a:rPr>
              <a:t>nanmun nai erks</a:t>
            </a:r>
            <a:endParaRPr lang="zh-CN" altLang="en-US" sz="4400">
              <a:solidFill>
                <a:schemeClr val="bg1"/>
              </a:solidFill>
              <a:latin typeface="nanmun v3.0" panose="02000000000000000000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E21F1019-DFCE-4469-90C5-8BCE6E180DC5}"/>
              </a:ext>
            </a:extLst>
          </p:cNvPr>
          <p:cNvSpPr txBox="1"/>
          <p:nvPr/>
        </p:nvSpPr>
        <p:spPr>
          <a:xfrm>
            <a:off x="471487" y="7873137"/>
            <a:ext cx="5075428" cy="175432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本书编写：</a:t>
            </a:r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vich</a:t>
            </a:r>
          </a:p>
          <a:p>
            <a:r>
              <a:rPr lang="zh-CN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图源：</a:t>
            </a:r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《</a:t>
            </a:r>
            <a:r>
              <a:rPr lang="ja-JP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Lip-Aura </a:t>
            </a:r>
            <a:r>
              <a:rPr lang="ja-JP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～その手が象る世界～</a:t>
            </a:r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》BK</a:t>
            </a:r>
            <a:r>
              <a:rPr lang="zh-CN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；</a:t>
            </a:r>
            <a:endParaRPr lang="en-US" altLang="zh-CN">
              <a:solidFill>
                <a:schemeClr val="bg1"/>
              </a:solidFill>
              <a:latin typeface="Aa唱诗班少女 (非商业使用)" panose="02010600010101010101" pitchFamily="2" charset="-122"/>
              <a:ea typeface="Aa唱诗班少女 (非商业使用)" panose="02010600010101010101" pitchFamily="2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		《</a:t>
            </a:r>
            <a:r>
              <a:rPr lang="ja-JP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ツナギ蝶ノ冢</a:t>
            </a:r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》BK</a:t>
            </a:r>
            <a:r>
              <a:rPr lang="zh-CN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；</a:t>
            </a:r>
            <a:endParaRPr lang="en-US" altLang="zh-CN">
              <a:solidFill>
                <a:schemeClr val="bg1"/>
              </a:solidFill>
              <a:latin typeface="Aa唱诗班少女 (非商业使用)" panose="02010600010101010101" pitchFamily="2" charset="-122"/>
              <a:ea typeface="Aa唱诗班少女 (非商业使用)" panose="02010600010101010101" pitchFamily="2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		《flowers》</a:t>
            </a:r>
            <a:r>
              <a:rPr lang="zh-CN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版画；</a:t>
            </a:r>
            <a:endParaRPr lang="en-US" altLang="zh-CN">
              <a:solidFill>
                <a:schemeClr val="bg1"/>
              </a:solidFill>
              <a:latin typeface="Aa唱诗班少女 (非商业使用)" panose="02010600010101010101" pitchFamily="2" charset="-122"/>
              <a:ea typeface="Aa唱诗班少女 (非商业使用)" panose="02010600010101010101" pitchFamily="2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		《your diary》</a:t>
            </a:r>
            <a:r>
              <a:rPr lang="zh-CN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界面；</a:t>
            </a:r>
            <a:endParaRPr lang="en-US" altLang="zh-CN">
              <a:solidFill>
                <a:schemeClr val="bg1"/>
              </a:solidFill>
              <a:latin typeface="Aa唱诗班少女 (非商业使用)" panose="02010600010101010101" pitchFamily="2" charset="-122"/>
              <a:ea typeface="Aa唱诗班少女 (非商业使用)" panose="02010600010101010101" pitchFamily="2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		</a:t>
            </a:r>
            <a:r>
              <a:rPr lang="zh-CN" altLang="en-US">
                <a:solidFill>
                  <a:schemeClr val="bg1"/>
                </a:solidFill>
                <a:latin typeface="Aa唱诗班少女 (非商业使用)" panose="02010600010101010101" pitchFamily="2" charset="-122"/>
                <a:ea typeface="Aa唱诗班少女 (非商业使用)" panose="02010600010101010101" pitchFamily="2" charset="-122"/>
              </a:rPr>
              <a:t>网络</a:t>
            </a:r>
          </a:p>
        </p:txBody>
      </p:sp>
    </p:spTree>
    <p:extLst>
      <p:ext uri="{BB962C8B-B14F-4D97-AF65-F5344CB8AC3E}">
        <p14:creationId xmlns:p14="http://schemas.microsoft.com/office/powerpoint/2010/main" val="262554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1CBCDB0-305E-49EF-9C8E-B2CE406E5A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3600">
                <a:latin typeface="华文仿宋" panose="02010600040101010101" pitchFamily="2" charset="-122"/>
                <a:ea typeface="华文仿宋" panose="02010600040101010101" pitchFamily="2" charset="-122"/>
              </a:rPr>
              <a:t>厄尔科斯的喃语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15C55CD-E248-4F98-B41D-4DF64C899F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sz="2800">
                <a:latin typeface="nanmun" pitchFamily="2" charset="0"/>
              </a:rPr>
              <a:t>nanmun </a:t>
            </a:r>
            <a:r>
              <a:rPr lang="en-US" altLang="zh-CN" sz="2800" smtClean="0">
                <a:latin typeface="nanmun" pitchFamily="2" charset="0"/>
              </a:rPr>
              <a:t>nei elks</a:t>
            </a:r>
            <a:endParaRPr lang="zh-CN" altLang="en-US" sz="2800">
              <a:latin typeface="nanmu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7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DC9C657-5C5B-437F-B344-05FFA4033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38" y="6124948"/>
            <a:ext cx="4797562" cy="37429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华文仿宋" panose="02010600040101010101" pitchFamily="2" charset="-122"/>
                <a:ea typeface="华文仿宋" panose="02010600040101010101" pitchFamily="2" charset="-122"/>
              </a:rPr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rmAutofit/>
          </a:bodyPr>
          <a:lstStyle/>
          <a:p>
            <a:r>
              <a:rPr lang="zh-CN" altLang="en-US" sz="16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音系</a:t>
            </a:r>
            <a:endParaRPr lang="en-US" altLang="zh-CN" sz="16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1"/>
            <a:r>
              <a:rPr lang="zh-CN" altLang="en-US" sz="1400">
                <a:latin typeface="华文仿宋" panose="02010600040101010101" pitchFamily="2" charset="-122"/>
                <a:ea typeface="华文仿宋" panose="02010600040101010101" pitchFamily="2" charset="-122"/>
              </a:rPr>
              <a:t>字母、元音与辅音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…………………………………………·4·</a:t>
            </a:r>
            <a:endParaRPr lang="en-US" altLang="zh-CN" sz="14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1"/>
            <a:r>
              <a:rPr lang="zh-CN" altLang="en-US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拼读规则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……………………………………………………·7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·</a:t>
            </a:r>
          </a:p>
          <a:p>
            <a:r>
              <a:rPr lang="zh-CN" altLang="en-US" sz="16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词类      </a:t>
            </a:r>
            <a:r>
              <a:rPr lang="en-US" altLang="zh-CN" sz="14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…………………………………………………………·9·</a:t>
            </a:r>
            <a:endParaRPr lang="en-US" altLang="zh-CN" sz="14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6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句法       </a:t>
            </a:r>
            <a:r>
              <a:rPr lang="en-US" altLang="zh-CN" sz="16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………</a:t>
            </a:r>
            <a:r>
              <a:rPr lang="en-US" altLang="zh-CN" sz="1400">
                <a:latin typeface="华文仿宋" panose="02010600040101010101" pitchFamily="2" charset="-122"/>
                <a:ea typeface="华文仿宋" panose="02010600040101010101" pitchFamily="2" charset="-122"/>
              </a:rPr>
              <a:t>………………………………………………·14·</a:t>
            </a:r>
            <a:endParaRPr lang="en-US" altLang="zh-CN" sz="14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DA522B9-9F09-4B1B-BF54-6C53DE2B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46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华文仿宋" panose="02010600040101010101" pitchFamily="2" charset="-122"/>
                <a:ea typeface="华文仿宋" panose="02010600040101010101" pitchFamily="2" charset="-122"/>
              </a:rPr>
              <a:t>音系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lvl="0"/>
            <a:r>
              <a:rPr lang="zh-CN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字母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表</a:t>
            </a:r>
            <a:r>
              <a:rPr lang="zh-CN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、</a:t>
            </a:r>
            <a:r>
              <a:rPr lang="zh-CN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元音和</a:t>
            </a:r>
            <a:r>
              <a:rPr lang="zh-CN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辅音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元音表：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辅音表：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9BE5A95-F31D-4EA6-8149-0C8A702C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4</a:t>
            </a:fld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618740"/>
              </p:ext>
            </p:extLst>
          </p:nvPr>
        </p:nvGraphicFramePr>
        <p:xfrm>
          <a:off x="1043940" y="2046119"/>
          <a:ext cx="4770120" cy="1540510"/>
        </p:xfrm>
        <a:graphic>
          <a:graphicData uri="http://schemas.openxmlformats.org/drawingml/2006/table">
            <a:tbl>
              <a:tblPr bandRow="1">
                <a:tableStyleId>{5A111915-BE36-4E01-A7E5-04B1672EAD32}</a:tableStyleId>
              </a:tblPr>
              <a:tblGrid>
                <a:gridCol w="586740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367284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238716423"/>
                    </a:ext>
                  </a:extLst>
                </a:gridCol>
              </a:tblGrid>
              <a:tr h="72451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喃语字母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u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拉丁转写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v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IPA</a:t>
                      </a:r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音标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</a:t>
                      </a:r>
                      <a:endParaRPr lang="en-US" altLang="zh-CN" sz="1000" b="0" i="0" u="none" strike="noStrike" smtClean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ʉ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ə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ɵ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F5152589-D3FA-4F85-99CD-C362A12AC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15183"/>
              </p:ext>
            </p:extLst>
          </p:nvPr>
        </p:nvGraphicFramePr>
        <p:xfrm>
          <a:off x="1043940" y="4135912"/>
          <a:ext cx="4770120" cy="1463579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586740">
                  <a:extLst>
                    <a:ext uri="{9D8B030D-6E8A-4147-A177-3AD203B41FA5}">
                      <a16:colId xmlns="" xmlns:a16="http://schemas.microsoft.com/office/drawing/2014/main" val="1708202851"/>
                    </a:ext>
                  </a:extLst>
                </a:gridCol>
                <a:gridCol w="367284">
                  <a:extLst>
                    <a:ext uri="{9D8B030D-6E8A-4147-A177-3AD203B41FA5}">
                      <a16:colId xmlns="" xmlns:a16="http://schemas.microsoft.com/office/drawing/2014/main" val="3616149360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618407050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518592900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821820171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415776575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885201170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2017382108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290508625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163207853"/>
                    </a:ext>
                  </a:extLst>
                </a:gridCol>
              </a:tblGrid>
              <a:tr h="54203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喃语</a:t>
                      </a:r>
                      <a:r>
                        <a:rPr lang="zh-CN" alt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字母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z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f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w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j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01307498"/>
                  </a:ext>
                </a:extLst>
              </a:tr>
              <a:tr h="460771"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拉丁转写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z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w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j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53731452"/>
                  </a:ext>
                </a:extLst>
              </a:tr>
              <a:tr h="4607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IPA</a:t>
                      </a:r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音标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w/ɥ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pʰ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tɕ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tʰ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87605667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="" xmlns:a16="http://schemas.microsoft.com/office/drawing/2014/main" id="{5F607A8D-62E6-4662-8F1C-4422B3E37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64546"/>
              </p:ext>
            </p:extLst>
          </p:nvPr>
        </p:nvGraphicFramePr>
        <p:xfrm>
          <a:off x="1433275" y="5823749"/>
          <a:ext cx="3991448" cy="1295677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616505">
                  <a:extLst>
                    <a:ext uri="{9D8B030D-6E8A-4147-A177-3AD203B41FA5}">
                      <a16:colId xmlns="" xmlns:a16="http://schemas.microsoft.com/office/drawing/2014/main" val="2219541618"/>
                    </a:ext>
                  </a:extLst>
                </a:gridCol>
                <a:gridCol w="381357">
                  <a:extLst>
                    <a:ext uri="{9D8B030D-6E8A-4147-A177-3AD203B41FA5}">
                      <a16:colId xmlns="" xmlns:a16="http://schemas.microsoft.com/office/drawing/2014/main" val="613720722"/>
                    </a:ext>
                  </a:extLst>
                </a:gridCol>
                <a:gridCol w="498931">
                  <a:extLst>
                    <a:ext uri="{9D8B030D-6E8A-4147-A177-3AD203B41FA5}">
                      <a16:colId xmlns="" xmlns:a16="http://schemas.microsoft.com/office/drawing/2014/main" val="1332301202"/>
                    </a:ext>
                  </a:extLst>
                </a:gridCol>
                <a:gridCol w="498931">
                  <a:extLst>
                    <a:ext uri="{9D8B030D-6E8A-4147-A177-3AD203B41FA5}">
                      <a16:colId xmlns="" xmlns:a16="http://schemas.microsoft.com/office/drawing/2014/main" val="3359332075"/>
                    </a:ext>
                  </a:extLst>
                </a:gridCol>
                <a:gridCol w="498931">
                  <a:extLst>
                    <a:ext uri="{9D8B030D-6E8A-4147-A177-3AD203B41FA5}">
                      <a16:colId xmlns="" xmlns:a16="http://schemas.microsoft.com/office/drawing/2014/main" val="3423018146"/>
                    </a:ext>
                  </a:extLst>
                </a:gridCol>
                <a:gridCol w="498931">
                  <a:extLst>
                    <a:ext uri="{9D8B030D-6E8A-4147-A177-3AD203B41FA5}">
                      <a16:colId xmlns="" xmlns:a16="http://schemas.microsoft.com/office/drawing/2014/main" val="266564983"/>
                    </a:ext>
                  </a:extLst>
                </a:gridCol>
                <a:gridCol w="498931">
                  <a:extLst>
                    <a:ext uri="{9D8B030D-6E8A-4147-A177-3AD203B41FA5}">
                      <a16:colId xmlns="" xmlns:a16="http://schemas.microsoft.com/office/drawing/2014/main" val="2081183982"/>
                    </a:ext>
                  </a:extLst>
                </a:gridCol>
                <a:gridCol w="498931">
                  <a:extLst>
                    <a:ext uri="{9D8B030D-6E8A-4147-A177-3AD203B41FA5}">
                      <a16:colId xmlns="" xmlns:a16="http://schemas.microsoft.com/office/drawing/2014/main" val="4248622175"/>
                    </a:ext>
                  </a:extLst>
                </a:gridCol>
              </a:tblGrid>
              <a:tr h="479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喃语字母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q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nanmun" pitchFamily="2" charset="0"/>
                        </a:rPr>
                        <a:t>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89378086"/>
                  </a:ext>
                </a:extLst>
              </a:tr>
              <a:tr h="407911"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拉丁转写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q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31975208"/>
                  </a:ext>
                </a:extLst>
              </a:tr>
              <a:tr h="407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IPA</a:t>
                      </a:r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音标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kʰ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tɕʰ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n/</a:t>
                      </a:r>
                      <a:r>
                        <a:rPr lang="en-US" altLang="zh-CN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l</a:t>
                      </a:r>
                      <a:endParaRPr lang="en-US" altLang="zh-CN" sz="1000" b="0" i="0" u="none" strike="noStrike" smtClean="0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03384202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390A7900-2DD1-478A-8C4F-3D286E2E1F64}"/>
              </a:ext>
            </a:extLst>
          </p:cNvPr>
          <p:cNvSpPr txBox="1"/>
          <p:nvPr/>
        </p:nvSpPr>
        <p:spPr>
          <a:xfrm>
            <a:off x="2313950" y="9050492"/>
            <a:ext cx="2015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nanmun" pitchFamily="2" charset="0"/>
              </a:rPr>
              <a:t>papana lanja nanmun dia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nanmu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华文仿宋" panose="02010600040101010101" pitchFamily="2" charset="-122"/>
                <a:ea typeface="华文仿宋" panose="02010600040101010101" pitchFamily="2" charset="-122"/>
              </a:rPr>
              <a:t>音系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双元音：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9BE5A95-F31D-4EA6-8149-0C8A702C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621691"/>
              </p:ext>
            </p:extLst>
          </p:nvPr>
        </p:nvGraphicFramePr>
        <p:xfrm>
          <a:off x="1043940" y="1817519"/>
          <a:ext cx="4770120" cy="1540510"/>
        </p:xfrm>
        <a:graphic>
          <a:graphicData uri="http://schemas.openxmlformats.org/drawingml/2006/table">
            <a:tbl>
              <a:tblPr bandRow="1">
                <a:tableStyleId>{17292A2E-F333-43FB-9621-5CBBE7FDCDCB}</a:tableStyleId>
              </a:tblPr>
              <a:tblGrid>
                <a:gridCol w="586740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367284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238716423"/>
                    </a:ext>
                  </a:extLst>
                </a:gridCol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itchFamily="2" charset="-122"/>
                          <a:ea typeface="华文仿宋" pitchFamily="2" charset="-122"/>
                          <a:cs typeface="+mn-cs"/>
                        </a:rPr>
                        <a:t>喃语字母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</a:t>
                      </a:r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no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ne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nu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nv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nc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FLOWERS" panose="03000509000000000000" pitchFamily="65" charset="-128"/>
                          <a:cs typeface="+mn-cs"/>
                        </a:rPr>
                        <a:t>nr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华文仿宋" pitchFamily="2" charset="-122"/>
                          <a:ea typeface="华文仿宋" pitchFamily="2" charset="-122"/>
                          <a:cs typeface="+mn-cs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itchFamily="2" charset="-122"/>
                        <a:ea typeface="华文仿宋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no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ne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nu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nv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nc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nr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itchFamily="2" charset="-122"/>
                          <a:ea typeface="华文仿宋" pitchFamily="2" charset="-122"/>
                          <a:cs typeface="+mn-cs"/>
                        </a:rPr>
                        <a:t>IPA</a:t>
                      </a:r>
                      <a:r>
                        <a:rPr lang="zh-CN" alt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itchFamily="2" charset="-122"/>
                          <a:ea typeface="华文仿宋" pitchFamily="2" charset="-122"/>
                          <a:cs typeface="+mn-cs"/>
                        </a:rPr>
                        <a:t>音标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nən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nɵ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390A7900-2DD1-478A-8C4F-3D286E2E1F64}"/>
              </a:ext>
            </a:extLst>
          </p:cNvPr>
          <p:cNvSpPr txBox="1"/>
          <p:nvPr/>
        </p:nvSpPr>
        <p:spPr>
          <a:xfrm>
            <a:off x="2313950" y="9050492"/>
            <a:ext cx="2015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nanmun" pitchFamily="2" charset="0"/>
              </a:rPr>
              <a:t>papana lanja nanmun dia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nanmun" pitchFamily="2" charset="0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06790"/>
              </p:ext>
            </p:extLst>
          </p:nvPr>
        </p:nvGraphicFramePr>
        <p:xfrm>
          <a:off x="1282065" y="3560594"/>
          <a:ext cx="4293108" cy="1540510"/>
        </p:xfrm>
        <a:graphic>
          <a:graphicData uri="http://schemas.openxmlformats.org/drawingml/2006/table">
            <a:tbl>
              <a:tblPr bandRow="1">
                <a:tableStyleId>{5A111915-BE36-4E01-A7E5-04B1672EAD32}</a:tableStyleId>
              </a:tblPr>
              <a:tblGrid>
                <a:gridCol w="586740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367284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77012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</a:tblGrid>
              <a:tr h="72451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喃语字母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</a:rPr>
                        <a:t>an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smtClean="0">
                          <a:effectLst/>
                          <a:latin typeface="nanmun" pitchFamily="2" charset="0"/>
                        </a:rPr>
                        <a:t>in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smtClean="0">
                          <a:effectLst/>
                          <a:latin typeface="nanmun" pitchFamily="2" charset="0"/>
                        </a:rPr>
                        <a:t>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smtClean="0">
                          <a:effectLst/>
                          <a:latin typeface="nanmun" pitchFamily="2" charset="0"/>
                        </a:rPr>
                        <a:t>en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smtClean="0">
                          <a:effectLst/>
                          <a:latin typeface="nanmun" pitchFamily="2" charset="0"/>
                        </a:rPr>
                        <a:t>un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smtClean="0">
                          <a:effectLst/>
                          <a:latin typeface="nanmun" pitchFamily="2" charset="0"/>
                        </a:rPr>
                        <a:t>vn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smtClean="0">
                          <a:effectLst/>
                          <a:latin typeface="nanmun" pitchFamily="2" charset="0"/>
                        </a:rPr>
                        <a:t>cn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smtClean="0">
                          <a:effectLst/>
                          <a:latin typeface="nanmun" pitchFamily="2" charset="0"/>
                        </a:rPr>
                        <a:t>rn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nmun" pitchFamily="2" charset="0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拉丁转写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en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un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vn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cn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rn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IPA</a:t>
                      </a:r>
                      <a:r>
                        <a:rPr lang="zh-CN" altLang="en-US" sz="10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音标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on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en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un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ʉn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ən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ɵn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246021"/>
              </p:ext>
            </p:extLst>
          </p:nvPr>
        </p:nvGraphicFramePr>
        <p:xfrm>
          <a:off x="462914" y="5332244"/>
          <a:ext cx="6052185" cy="1540510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632461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66725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571500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495300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561975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542925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  <a:gridCol w="542925"/>
                <a:gridCol w="419100"/>
                <a:gridCol w="466724"/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喃语字母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io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ie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iu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iv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ic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ir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ai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ei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va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ra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io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ie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iu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iv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ic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ir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ai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ei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va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ra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IPA</a:t>
                      </a:r>
                      <a:r>
                        <a:rPr lang="zh-CN" alt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音标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ʎo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ʎe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ʎu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ʎʉ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ʎə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ʎɵ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ai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ei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ʎa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ʏa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θ</a:t>
                      </a:r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688440"/>
              </p:ext>
            </p:extLst>
          </p:nvPr>
        </p:nvGraphicFramePr>
        <p:xfrm>
          <a:off x="796289" y="7113419"/>
          <a:ext cx="5585461" cy="1540510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632461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66725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571500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495300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561975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542925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  <a:gridCol w="542925"/>
                <a:gridCol w="419100"/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喃语字母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aa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oo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ee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uu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vv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cc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rr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oi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uo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aa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oo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ee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uu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vv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cc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rr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oi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uo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IPA</a:t>
                      </a:r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音标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a: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i: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o: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e: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u: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ʉ: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ə: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ɵ: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o: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o: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3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华文仿宋" panose="02010600040101010101" pitchFamily="2" charset="-122"/>
                <a:ea typeface="华文仿宋" panose="02010600040101010101" pitchFamily="2" charset="-122"/>
              </a:rPr>
              <a:t>音系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marL="342900" lvl="1" indent="0">
              <a:buNone/>
            </a:pP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三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元音：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9BE5A95-F31D-4EA6-8149-0C8A702C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390A7900-2DD1-478A-8C4F-3D286E2E1F64}"/>
              </a:ext>
            </a:extLst>
          </p:cNvPr>
          <p:cNvSpPr txBox="1"/>
          <p:nvPr/>
        </p:nvSpPr>
        <p:spPr>
          <a:xfrm>
            <a:off x="2313950" y="9050492"/>
            <a:ext cx="2015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nanmun" pitchFamily="2" charset="0"/>
              </a:rPr>
              <a:t>papana lanja nanmun dia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nanmun" pitchFamily="2" charset="0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991149"/>
              </p:ext>
            </p:extLst>
          </p:nvPr>
        </p:nvGraphicFramePr>
        <p:xfrm>
          <a:off x="1101089" y="5303669"/>
          <a:ext cx="4623436" cy="154051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632461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66725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571500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495300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561975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542925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喃语字母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aan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iin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oon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een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uun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vvn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ccn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rrn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aan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iin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oon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een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uun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vvn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ccn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rrn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IPA</a:t>
                      </a:r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音标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smtClean="0"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</a:rPr>
                        <a:t>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in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on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en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un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ʉn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ən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anose="03000509000000000000" pitchFamily="65" charset="-128"/>
                          <a:ea typeface="FLOWERS" panose="03000509000000000000" pitchFamily="65" charset="-128"/>
                          <a:cs typeface="+mn-cs"/>
                        </a:rPr>
                        <a:t>ɵn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anose="03000509000000000000" pitchFamily="65" charset="-128"/>
                        <a:ea typeface="FLOWERS" panose="03000509000000000000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165650"/>
              </p:ext>
            </p:extLst>
          </p:nvPr>
        </p:nvGraphicFramePr>
        <p:xfrm>
          <a:off x="253363" y="7056269"/>
          <a:ext cx="6461761" cy="1540510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632462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419100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85775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542925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523875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552450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523875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  <a:gridCol w="457200"/>
                <a:gridCol w="443221"/>
                <a:gridCol w="507681"/>
                <a:gridCol w="487372"/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喃语字母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iaa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vaa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raa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aii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eii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ioo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iuo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iee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iuu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ivv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icc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irr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iaa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vaa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raa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aii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eii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ioo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iuo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iee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iuu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ivv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icc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irr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IPA</a:t>
                      </a:r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音标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ʎa: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ʏa: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θ</a:t>
                      </a:r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a: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ai: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ei: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ʎo: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ʎo: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ʎe: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ʎu: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ʎʉ: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ʎə: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ʎɵ: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505030"/>
              </p:ext>
            </p:extLst>
          </p:nvPr>
        </p:nvGraphicFramePr>
        <p:xfrm>
          <a:off x="843914" y="1760369"/>
          <a:ext cx="5166361" cy="1540510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632461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66725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571500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495300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561975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47675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542925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  <a:gridCol w="542925"/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喃语字母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nia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nva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nio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nie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nra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niu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niv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niv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nir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nva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nio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nie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nra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niu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niv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niv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nir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IPA</a:t>
                      </a:r>
                      <a:r>
                        <a:rPr lang="zh-CN" alt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音标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ni'ʎa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nʉ'ʎa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ni'ʎo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ni'ʎe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nɵ'a</a:t>
                      </a:r>
                      <a:endParaRPr lang="en-US" altLang="zh-CN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ni'u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ni'ʉ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ni'ə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kern="120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ni'ɵ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563424"/>
              </p:ext>
            </p:extLst>
          </p:nvPr>
        </p:nvGraphicFramePr>
        <p:xfrm>
          <a:off x="1053462" y="3503444"/>
          <a:ext cx="4766312" cy="1540510"/>
        </p:xfrm>
        <a:graphic>
          <a:graphicData uri="http://schemas.openxmlformats.org/drawingml/2006/table">
            <a:tbl>
              <a:tblPr bandRow="1">
                <a:tableStyleId>{17292A2E-F333-43FB-9621-5CBBE7FDCDCB}</a:tableStyleId>
              </a:tblPr>
              <a:tblGrid>
                <a:gridCol w="652006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523382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419275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589161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510606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579341">
                  <a:extLst>
                    <a:ext uri="{9D8B030D-6E8A-4147-A177-3AD203B41FA5}">
                      <a16:colId xmlns="" xmlns:a16="http://schemas.microsoft.com/office/drawing/2014/main" val="3857975979"/>
                    </a:ext>
                  </a:extLst>
                </a:gridCol>
                <a:gridCol w="473367">
                  <a:extLst>
                    <a:ext uri="{9D8B030D-6E8A-4147-A177-3AD203B41FA5}">
                      <a16:colId xmlns="" xmlns:a16="http://schemas.microsoft.com/office/drawing/2014/main" val="72489958"/>
                    </a:ext>
                  </a:extLst>
                </a:gridCol>
                <a:gridCol w="547845">
                  <a:extLst>
                    <a:ext uri="{9D8B030D-6E8A-4147-A177-3AD203B41FA5}">
                      <a16:colId xmlns="" xmlns:a16="http://schemas.microsoft.com/office/drawing/2014/main" val="1918483902"/>
                    </a:ext>
                  </a:extLst>
                </a:gridCol>
                <a:gridCol w="471329">
                  <a:extLst>
                    <a:ext uri="{9D8B030D-6E8A-4147-A177-3AD203B41FA5}">
                      <a16:colId xmlns="" xmlns:a16="http://schemas.microsoft.com/office/drawing/2014/main" val="3985684542"/>
                    </a:ext>
                  </a:extLst>
                </a:gridCol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喃语字母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solidFill>
                            <a:schemeClr val="tx1"/>
                          </a:solidFill>
                          <a:effectLst/>
                          <a:latin typeface="nanmun" pitchFamily="2" charset="0"/>
                          <a:ea typeface="+mn-ea"/>
                          <a:cs typeface="+mn-cs"/>
                        </a:rPr>
                        <a:t>nan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nin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non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nen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nun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nvn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ncn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nrn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nan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nin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non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nen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nun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nvn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ncn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nrn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IPA</a:t>
                      </a:r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音标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nan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nin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non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nen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nun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nʉn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nən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nɵn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828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华文仿宋" panose="02010600040101010101" pitchFamily="2" charset="-122"/>
                <a:ea typeface="华文仿宋" panose="02010600040101010101" pitchFamily="2" charset="-122"/>
              </a:rPr>
              <a:t>音系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2114551"/>
          </a:xfrm>
        </p:spPr>
        <p:txBody>
          <a:bodyPr>
            <a:noAutofit/>
          </a:bodyPr>
          <a:lstStyle/>
          <a:p>
            <a:pPr marL="342900" lvl="1" indent="0">
              <a:buNone/>
            </a:pP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三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元音：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9BE5A95-F31D-4EA6-8149-0C8A702C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7</a:t>
            </a:fld>
            <a:endParaRPr lang="zh-CN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="" xmlns:a16="http://schemas.microsoft.com/office/drawing/2014/main" id="{E32F0991-0064-4348-8055-353FC749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6291"/>
              </p:ext>
            </p:extLst>
          </p:nvPr>
        </p:nvGraphicFramePr>
        <p:xfrm>
          <a:off x="1386839" y="1750844"/>
          <a:ext cx="4394836" cy="1540510"/>
        </p:xfrm>
        <a:graphic>
          <a:graphicData uri="http://schemas.openxmlformats.org/drawingml/2006/table">
            <a:tbl>
              <a:tblPr bandRow="1">
                <a:tableStyleId>{5A111915-BE36-4E01-A7E5-04B1672EAD32}</a:tableStyleId>
              </a:tblPr>
              <a:tblGrid>
                <a:gridCol w="842011">
                  <a:extLst>
                    <a:ext uri="{9D8B030D-6E8A-4147-A177-3AD203B41FA5}">
                      <a16:colId xmlns="" xmlns:a16="http://schemas.microsoft.com/office/drawing/2014/main" val="130511795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27185051"/>
                    </a:ext>
                  </a:extLst>
                </a:gridCol>
                <a:gridCol w="714375">
                  <a:extLst>
                    <a:ext uri="{9D8B030D-6E8A-4147-A177-3AD203B41FA5}">
                      <a16:colId xmlns="" xmlns:a16="http://schemas.microsoft.com/office/drawing/2014/main" val="3965412541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164722442"/>
                    </a:ext>
                  </a:extLst>
                </a:gridCol>
                <a:gridCol w="752475">
                  <a:extLst>
                    <a:ext uri="{9D8B030D-6E8A-4147-A177-3AD203B41FA5}">
                      <a16:colId xmlns="" xmlns:a16="http://schemas.microsoft.com/office/drawing/2014/main" val="1257762035"/>
                    </a:ext>
                  </a:extLst>
                </a:gridCol>
                <a:gridCol w="657225"/>
              </a:tblGrid>
              <a:tr h="72451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喃语字母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2400" u="none" strike="noStrike" kern="1200" smtClean="0">
                          <a:effectLst/>
                          <a:latin typeface="nanmun" pitchFamily="2" charset="0"/>
                        </a:rPr>
                        <a:t>ion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ien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uai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uei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400" u="none" strike="noStrike" kern="1200" smtClean="0">
                          <a:effectLst/>
                          <a:latin typeface="nanmun" pitchFamily="2" charset="0"/>
                        </a:rPr>
                        <a:t>ran</a:t>
                      </a:r>
                      <a:endParaRPr lang="en-US" sz="2400" u="none" strike="noStrike" kern="1200">
                        <a:solidFill>
                          <a:schemeClr val="tx1"/>
                        </a:solidFill>
                        <a:effectLst/>
                        <a:latin typeface="nanmun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7547228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000" u="none" strike="noStrike" kern="1200" smtClean="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拉丁转写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ion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ien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uai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effectLst/>
                          <a:latin typeface="FLOWERS" pitchFamily="65" charset="-128"/>
                          <a:ea typeface="FLOWERS" pitchFamily="65" charset="-128"/>
                        </a:rPr>
                        <a:t>uei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 smtClean="0">
                          <a:solidFill>
                            <a:schemeClr val="tx1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  <a:cs typeface="+mn-cs"/>
                        </a:rPr>
                        <a:t>ran</a:t>
                      </a:r>
                      <a:endParaRPr lang="en-US" sz="1000" u="none" strike="noStrike" kern="1200">
                        <a:solidFill>
                          <a:schemeClr val="tx1"/>
                        </a:solidFill>
                        <a:effectLst/>
                        <a:latin typeface="FLOWERS" pitchFamily="65" charset="-128"/>
                        <a:ea typeface="FLOWERS" pitchFamily="65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085927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IPA</a:t>
                      </a:r>
                      <a:r>
                        <a:rPr lang="zh-CN" altLang="en-US" sz="1000" u="none" strike="noStrike" kern="1200">
                          <a:effectLst/>
                          <a:latin typeface="华文仿宋" pitchFamily="2" charset="-122"/>
                          <a:ea typeface="华文仿宋" pitchFamily="2" charset="-122"/>
                        </a:rPr>
                        <a:t>音标</a:t>
                      </a:r>
                      <a:endParaRPr lang="zh-CN" altLang="en-US" sz="1000" u="none" strike="noStrike" kern="1200">
                        <a:solidFill>
                          <a:schemeClr val="tx1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ʎen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ɥai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FLOWERS" pitchFamily="65" charset="-128"/>
                          <a:ea typeface="FLOWERS" pitchFamily="65" charset="-128"/>
                        </a:rPr>
                        <a:t>ɥei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FLOWERS" pitchFamily="65" charset="-128"/>
                        <a:ea typeface="FLOWERS" pitchFamily="65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</a:rPr>
                        <a:t>θ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LOWERS" pitchFamily="65" charset="-128"/>
                          <a:ea typeface="FLOWERS" pitchFamily="65" charset="-128"/>
                        </a:rPr>
                        <a:t>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15338432"/>
                  </a:ext>
                </a:extLst>
              </a:tr>
            </a:tbl>
          </a:graphicData>
        </a:graphic>
      </p:graphicFrame>
      <p:sp>
        <p:nvSpPr>
          <p:cNvPr id="12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 txBox="1">
            <a:spLocks/>
          </p:cNvSpPr>
          <p:nvPr/>
        </p:nvSpPr>
        <p:spPr>
          <a:xfrm>
            <a:off x="471488" y="3714749"/>
            <a:ext cx="5915025" cy="5915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拼读规则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1.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辅音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单元音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1.1.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辅音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和单元音拼读成一个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音节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1.2.n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当做元音时，发音为：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ən</a:t>
            </a:r>
          </a:p>
          <a:p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2.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只有两个元音时，双元音拼读：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2.1.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第一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充当辅音与之后的元音拼读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na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nn ni no ne nu nv nc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nr</a:t>
            </a: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2.2.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第二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充当鼻音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an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in on en un vn cn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rn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2.3.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第一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充当辅音可与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o,e,u,v,c,r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拼读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io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ie iu iv ic ir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2.4.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双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元音的五个整体音节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ai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ei ia va ra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2.5.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除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外，两个元音相同时或遇到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oi/uo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，该元音成长音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aa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ii oo ee uu vv cc rr oi uo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3.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辅音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双元音：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3.1.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辅音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可与双元音整体音节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ai ei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2.2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的双元音拼读成一个音节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3.2.ia/va/io/ie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：辅音先和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i/v/r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发生拼读，其次用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再和后面的元音发生拼读，共两个音节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42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华文仿宋" panose="02010600040101010101" pitchFamily="2" charset="-122"/>
                <a:ea typeface="华文仿宋" panose="02010600040101010101" pitchFamily="2" charset="-122"/>
              </a:rPr>
              <a:t>音系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pPr marL="342900" lvl="1" indent="0">
              <a:buNone/>
            </a:pP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   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3.3.ra/iu/iv/ic/ir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：辅音先和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发生拼读，其次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u/v/c/r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单独发音，共两个音节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3.4.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当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辅音遇到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2.1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的音节时，辅音不与其音节发生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拼读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4.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只有三个元音时，三元音拼读：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4.1.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第一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时，后面的元音是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ia/va/io/ie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充当辅音发生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3.2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的拼读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nia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nva nio nie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4.2.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第一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时，后面的元音是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ra/iu/iv/ic/ir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充当辅音发生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3.3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的拼读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	nra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niu niv nic nir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4.3.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第一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时，后面的元音是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2.2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的元音时，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充当辅音与之拼读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nan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nin non nen nun nvn ncn nrn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4.4.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前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两个元音相同，最后一个元音是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充当鼻音，并与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2.2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的发音一致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aan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iin oon een uun vvn ccn rrn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4.5.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三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元音整体音节：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ion ien uai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uei ran</a:t>
            </a: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4.6.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后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两个元音相同或是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uo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时，发长音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iaa 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vaa raa aii eii ioo iuo iee iuu ivv icc </a:t>
            </a: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irr</a:t>
            </a:r>
          </a:p>
          <a:p>
            <a:pPr marL="342900" lvl="1" indent="0">
              <a:buNone/>
            </a:pPr>
            <a:endParaRPr lang="en-US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5.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辅音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+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三元音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endParaRPr lang="en-US" altLang="zh-CN" sz="150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5.1.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第一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个元音是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时，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n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与辅音发生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1.2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的拼读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5.2.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后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两个元音优先发生双元音拼读规则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2.1-2.5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5.3.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当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辅音遇到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4.3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的三元音时，不与之拼读</a:t>
            </a:r>
          </a:p>
          <a:p>
            <a:pPr marL="342900" lvl="1" indent="0">
              <a:buNone/>
            </a:pPr>
            <a:r>
              <a:rPr lang="en-US" altLang="zh-CN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5.4.</a:t>
            </a:r>
            <a:r>
              <a:rPr lang="zh-CN" altLang="en-US" sz="15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辅音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可与</a:t>
            </a:r>
            <a:r>
              <a:rPr lang="en-US" altLang="zh-CN" sz="1500">
                <a:latin typeface="华文仿宋" panose="02010600040101010101" pitchFamily="2" charset="-122"/>
                <a:ea typeface="华文仿宋" panose="02010600040101010101" pitchFamily="2" charset="-122"/>
              </a:rPr>
              <a:t>4.4/4.5/4.6</a:t>
            </a:r>
            <a:r>
              <a:rPr lang="zh-CN" altLang="en-US" sz="1500">
                <a:latin typeface="华文仿宋" panose="02010600040101010101" pitchFamily="2" charset="-122"/>
                <a:ea typeface="华文仿宋" panose="02010600040101010101" pitchFamily="2" charset="-122"/>
              </a:rPr>
              <a:t>的三元音拼读成一个音节</a:t>
            </a:r>
            <a:endParaRPr lang="zh-CN" altLang="zh-CN" sz="150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9BE5A95-F31D-4EA6-8149-0C8A702C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86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07A736-193F-4252-A009-F8B60782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94055"/>
            <a:ext cx="5915025" cy="882295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词法</a:t>
            </a:r>
            <a:endParaRPr lang="zh-CN" altLang="en-US" sz="32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40CEC2A-B59E-4054-961F-AFDB3D0C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409699"/>
            <a:ext cx="5915025" cy="8102245"/>
          </a:xfrm>
        </p:spPr>
        <p:txBody>
          <a:bodyPr>
            <a:noAutofit/>
          </a:bodyPr>
          <a:lstStyle/>
          <a:p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名词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喃语的名词通常以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CVVV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传统形式出现，一般名词使用词后缀：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fst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，或者其他词类强制转为名词表达也使用该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后缀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zh-CN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/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动词</a:t>
            </a:r>
            <a:endParaRPr lang="zh-CN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喃语的动词书写形式为简单的辅元结构，即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CV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或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CCC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或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CVC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等，读音为辅元拼读，单辅音的可以使用任何一个元音进行拼读，但该音节的音调要为该调式中的最高音值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一般动词词后缀为：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lsp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，读音：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/la 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se </a:t>
            </a:r>
            <a:r>
              <a:rPr lang="en-US" altLang="zh-CN" sz="15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pʰu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其他词类强制转为动词表达也使用该后缀</a:t>
            </a: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形容词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形容词一般以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或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ia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结尾，其他词类或短语转换为形容词只需要添加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lia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后缀，但使用了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fst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或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- </a:t>
            </a:r>
            <a:r>
              <a:rPr lang="en-US" altLang="zh-CN" sz="1500" dirty="0" err="1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lsp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后缀的名词不能转换为形容词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副词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	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副词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一般以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结尾，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其他词类或短语转换为形容词只需要添加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en-US" altLang="zh-CN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li</a:t>
            </a:r>
            <a:r>
              <a:rPr lang="zh-CN" altLang="en-US" sz="1500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后缀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，但使用了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- </a:t>
            </a:r>
            <a:r>
              <a:rPr lang="en-US" altLang="zh-CN" sz="15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fst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或</a:t>
            </a:r>
            <a:r>
              <a:rPr lang="en-US" altLang="zh-CN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- </a:t>
            </a:r>
            <a:r>
              <a:rPr lang="en-US" altLang="zh-CN" sz="15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lsp</a:t>
            </a:r>
            <a:r>
              <a:rPr lang="zh-CN" altLang="en-US" sz="1500" dirty="0">
                <a:latin typeface="华文仿宋" panose="02010600040101010101" pitchFamily="2" charset="-122"/>
                <a:ea typeface="华文仿宋" panose="02010600040101010101" pitchFamily="2" charset="-122"/>
              </a:rPr>
              <a:t>后缀的名词不能转换为形容词</a:t>
            </a: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342900" lvl="1" indent="0">
              <a:buNone/>
            </a:pPr>
            <a:endParaRPr lang="en-US" altLang="zh-CN" sz="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1A2438-3A22-4577-AE9E-609F891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D705-8007-4B34-806F-4BEBBEFD28E3}" type="slidenum">
              <a:rPr lang="zh-CN" altLang="en-US" smtClean="0"/>
              <a:t>9</a:t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75954"/>
              </p:ext>
            </p:extLst>
          </p:nvPr>
        </p:nvGraphicFramePr>
        <p:xfrm>
          <a:off x="1011551" y="6384290"/>
          <a:ext cx="4924428" cy="1939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579"/>
                <a:gridCol w="850897"/>
                <a:gridCol w="820738"/>
                <a:gridCol w="820738"/>
                <a:gridCol w="820738"/>
                <a:gridCol w="820738"/>
              </a:tblGrid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 smtClean="0">
                          <a:effectLst/>
                        </a:rPr>
                        <a:t>名词</a:t>
                      </a:r>
                      <a:endParaRPr lang="en-US" sz="1100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zeia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altLang="zh-CN" sz="1100" u="none" strike="noStrike" smtClean="0">
                        <a:effectLst/>
                      </a:endParaRPr>
                    </a:p>
                    <a:p>
                      <a:pPr algn="l" fontAlgn="b"/>
                      <a:r>
                        <a:rPr lang="zh-CN" altLang="en-US" sz="1100" u="none" strike="noStrike" smtClean="0">
                          <a:effectLst/>
                        </a:rPr>
                        <a:t>渊</a:t>
                      </a:r>
                      <a:r>
                        <a:rPr lang="zh-CN" altLang="en-US" sz="1100" u="none" strike="noStrike">
                          <a:effectLst/>
                        </a:rPr>
                        <a:t>空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smtClean="0">
                          <a:effectLst/>
                        </a:rPr>
                        <a:t>副词</a:t>
                      </a:r>
                      <a:endParaRPr lang="en-US" sz="1100" u="none" strike="noStrike" smtClean="0">
                        <a:effectLst/>
                      </a:endParaRPr>
                    </a:p>
                    <a:p>
                      <a:pPr algn="l" fontAlgn="b"/>
                      <a:r>
                        <a:rPr lang="en-US" sz="1100" u="none" strike="noStrike" smtClean="0">
                          <a:effectLst/>
                        </a:rPr>
                        <a:t>zeli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狡黠地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smtClean="0">
                          <a:effectLst/>
                        </a:rPr>
                        <a:t>形容词</a:t>
                      </a:r>
                      <a:endParaRPr lang="en-US" sz="1100" u="none" strike="noStrike" smtClean="0">
                        <a:effectLst/>
                      </a:endParaRPr>
                    </a:p>
                    <a:p>
                      <a:pPr algn="l" fontAlgn="b"/>
                      <a:r>
                        <a:rPr lang="en-US" sz="1100" u="none" strike="noStrike" smtClean="0">
                          <a:effectLst/>
                        </a:rPr>
                        <a:t>zelia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无暇的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foia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>
                          <a:effectLst/>
                        </a:rPr>
                        <a:t>风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foli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自由地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folia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遥远的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岚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俏静地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树没山林的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雨泪水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离别地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美丽的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sria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雾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srli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迷茫地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srlia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缥缈的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wuia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云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wuli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呈现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wulia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遐想着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露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轻小细软地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小小的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wria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霭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wrli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小心翼翼地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wrlia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温柔的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hoia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虹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holi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内部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holia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中心的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qoia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霞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qoli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>
                          <a:effectLst/>
                        </a:rPr>
                        <a:t>快速地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qolia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>
                          <a:effectLst/>
                        </a:rPr>
                        <a:t>超级的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256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7047</TotalTime>
  <Words>752</Words>
  <Application>Microsoft Office PowerPoint</Application>
  <PresentationFormat>A4 纸张(210x297 毫米)</PresentationFormat>
  <Paragraphs>791</Paragraphs>
  <Slides>19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主题​​</vt:lpstr>
      <vt:lpstr>喃语基础语法</vt:lpstr>
      <vt:lpstr>厄尔科斯的喃语</vt:lpstr>
      <vt:lpstr>目录</vt:lpstr>
      <vt:lpstr>音系</vt:lpstr>
      <vt:lpstr>音系</vt:lpstr>
      <vt:lpstr>音系</vt:lpstr>
      <vt:lpstr>音系</vt:lpstr>
      <vt:lpstr>音系</vt:lpstr>
      <vt:lpstr>词法</vt:lpstr>
      <vt:lpstr>词法</vt:lpstr>
      <vt:lpstr>词法</vt:lpstr>
      <vt:lpstr>词法</vt:lpstr>
      <vt:lpstr>词法</vt:lpstr>
      <vt:lpstr>句法</vt:lpstr>
      <vt:lpstr>句法</vt:lpstr>
      <vt:lpstr>句法</vt:lpstr>
      <vt:lpstr>句法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厄尔科斯的喃语</dc:title>
  <dc:creator>vich</dc:creator>
  <cp:lastModifiedBy>xb21cn</cp:lastModifiedBy>
  <cp:revision>207</cp:revision>
  <dcterms:created xsi:type="dcterms:W3CDTF">2018-07-09T12:40:06Z</dcterms:created>
  <dcterms:modified xsi:type="dcterms:W3CDTF">2024-01-31T04:42:46Z</dcterms:modified>
</cp:coreProperties>
</file>